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ตาราง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D7C52B7-E148-4696-9AF8-36566901040E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24712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1645355"/>
          </a:xfrm>
        </p:spPr>
        <p:txBody>
          <a:bodyPr/>
          <a:lstStyle/>
          <a:p>
            <a:r>
              <a:rPr lang="th-TH" dirty="0" smtClean="0"/>
              <a:t>ประวัติ</a:t>
            </a:r>
            <a:r>
              <a:rPr lang="th-TH" dirty="0" smtClean="0"/>
              <a:t>ความคิดทางเศรษฐศาสตร์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12089" y="3668889"/>
            <a:ext cx="3483624" cy="2183907"/>
          </a:xfrm>
        </p:spPr>
        <p:txBody>
          <a:bodyPr>
            <a:normAutofit/>
          </a:bodyPr>
          <a:lstStyle/>
          <a:p>
            <a:r>
              <a:rPr lang="th-TH" dirty="0" smtClean="0"/>
              <a:t>ผศ.ดร.พิชิต  พระพินิจ</a:t>
            </a:r>
          </a:p>
          <a:p>
            <a:r>
              <a:rPr lang="th-TH" dirty="0" smtClean="0"/>
              <a:t>คณะวิทยาการจัดการ</a:t>
            </a:r>
          </a:p>
          <a:p>
            <a:r>
              <a:rPr lang="th-TH" dirty="0" smtClean="0"/>
              <a:t>มหาวิทยาลัยราช</a:t>
            </a:r>
            <a:r>
              <a:rPr lang="th-TH" dirty="0" err="1" smtClean="0"/>
              <a:t>ภัฏ</a:t>
            </a:r>
            <a:r>
              <a:rPr lang="th-TH" dirty="0" smtClean="0"/>
              <a:t>เลย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1286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4665-893E-493E-B5D1-4E7D239FD332}" type="slidenum">
              <a:rPr lang="en-US" altLang="th-TH"/>
              <a:pPr/>
              <a:t>10</a:t>
            </a:fld>
            <a:endParaRPr lang="en-US" altLang="th-TH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228600"/>
            <a:ext cx="8015287" cy="681038"/>
          </a:xfrm>
          <a:noFill/>
          <a:ln/>
        </p:spPr>
        <p:txBody>
          <a:bodyPr>
            <a:normAutofit fontScale="90000"/>
          </a:bodyPr>
          <a:lstStyle/>
          <a:p>
            <a:r>
              <a:rPr lang="th-TH" altLang="th-TH" sz="5000">
                <a:latin typeface="2005_iannnnnGMM" pitchFamily="2" charset="0"/>
              </a:rPr>
              <a:t>กำเนิดประวัติลัทธิเศรษฐกิจ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1412876"/>
            <a:ext cx="8785225" cy="49688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z="3200" u="sng" dirty="0"/>
              <a:t>ยุคหิน </a:t>
            </a:r>
            <a:r>
              <a:rPr lang="en-US" altLang="th-TH" sz="3200" u="sng" dirty="0"/>
              <a:t>(Paleolithic Age</a:t>
            </a:r>
            <a:r>
              <a:rPr lang="th-TH" altLang="th-TH" sz="3200" u="sng" dirty="0"/>
              <a:t>)</a:t>
            </a:r>
            <a:r>
              <a:rPr lang="th-TH" altLang="th-TH" sz="3200" dirty="0"/>
              <a:t>  ระหว่าง 3 ล้านปีถึง 10,000 ปีก่อนคริสตกาล  ทุกทวีปของโลกมีปรากฏหลักฐานการเกิดขึ้นเป็นชุมชน มีการพัฒนาเครื่องมือเพื่อหาอาหาร เช่น เครื่องมือหินกะเทาะ</a:t>
            </a:r>
          </a:p>
          <a:p>
            <a:pPr>
              <a:lnSpc>
                <a:spcPct val="80000"/>
              </a:lnSpc>
            </a:pPr>
            <a:r>
              <a:rPr lang="th-TH" altLang="th-TH" sz="3200" u="sng" dirty="0"/>
              <a:t>ยุคหินใหม่ </a:t>
            </a:r>
            <a:r>
              <a:rPr lang="en-US" altLang="th-TH" sz="3200" u="sng" dirty="0"/>
              <a:t>(Neolithic)</a:t>
            </a:r>
            <a:r>
              <a:rPr lang="th-TH" altLang="th-TH" sz="3200" dirty="0"/>
              <a:t> อยู่ในราว 10,000 ปีก่อนคริสตกาล มีการอยู่ร่วมกันเป็นชุมชนโดยไม่มีการเคลื่อนย้ายเพื่อแสวงหาพื้นที่ที่อุดมสมบูรณ์  เกิดระบบเศรษฐกิจขึ้นเพราะมนุษย์รู้จักวิธีการเพาะปลูก </a:t>
            </a:r>
          </a:p>
          <a:p>
            <a:pPr>
              <a:lnSpc>
                <a:spcPct val="80000"/>
              </a:lnSpc>
            </a:pPr>
            <a:r>
              <a:rPr lang="th-TH" altLang="th-TH" sz="3200" u="sng" dirty="0"/>
              <a:t>ยุคโลหะ </a:t>
            </a:r>
            <a:r>
              <a:rPr lang="en-US" altLang="th-TH" sz="3200" u="sng" dirty="0"/>
              <a:t>(Copper Age)</a:t>
            </a:r>
            <a:r>
              <a:rPr lang="th-TH" altLang="th-TH" sz="3200" dirty="0"/>
              <a:t> อยู่ในราว 4,000 ปีก่อนคริสตกาล มีพัฒนาการของมนุษยชาติที่รวดเร็วที่สุด เพราะเกิดสิ่งประดิษฐ์เครื่องมือเครื่องใช้ที่เป็นทองแดงและสำริด รู้จักการสะสมโลหะมีค่าได้แก่ เพชร พร่อย ทองคำ เกิดระบบการปกครองแบบกษัตริย์ปกครอง มีระบบชนชั้นนักรบ ขุนนาง พระ พ่อค้า ช่างฝีมือ ชาวนาและชนชั้นทาส </a:t>
            </a:r>
          </a:p>
        </p:txBody>
      </p:sp>
    </p:spTree>
    <p:extLst>
      <p:ext uri="{BB962C8B-B14F-4D97-AF65-F5344CB8AC3E}">
        <p14:creationId xmlns:p14="http://schemas.microsoft.com/office/powerpoint/2010/main" val="122962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932C-C3E0-405C-A763-28BEB40EC9CD}" type="slidenum">
              <a:rPr lang="en-US" altLang="th-TH"/>
              <a:pPr/>
              <a:t>11</a:t>
            </a:fld>
            <a:endParaRPr lang="en-US" altLang="th-TH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706437"/>
          </a:xfrm>
          <a:noFill/>
          <a:ln/>
        </p:spPr>
        <p:txBody>
          <a:bodyPr/>
          <a:lstStyle/>
          <a:p>
            <a:r>
              <a:rPr lang="th-TH" altLang="th-TH" sz="4600">
                <a:latin typeface="AH_LuGDeK" pitchFamily="2" charset="0"/>
              </a:rPr>
              <a:t>ยุคอารยธรรม (</a:t>
            </a:r>
            <a:r>
              <a:rPr lang="en-US" altLang="th-TH" sz="4600">
                <a:latin typeface="AH_LuGDeK" pitchFamily="2" charset="0"/>
              </a:rPr>
              <a:t>Civilization)</a:t>
            </a:r>
            <a:endParaRPr lang="th-TH" altLang="th-TH" sz="4600">
              <a:latin typeface="AH_LuGDeK" pitchFamily="2" charset="0"/>
            </a:endParaRP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1919288" y="1412876"/>
            <a:ext cx="820896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th-TH" sz="3000"/>
              <a:t>ลุ่มน้ำสำคัญ 4 แม่น้ำ </a:t>
            </a:r>
          </a:p>
          <a:p>
            <a:r>
              <a:rPr lang="th-TH" altLang="th-TH" sz="3000"/>
              <a:t>	- แม่น้ำไทกรีส-ยูเฟรตีส  อารยธรรมเมโสโปเตเมีย กลุ่มชนที่อาศัยรวมกันในแถบนี้มีชาวสุเมเรียน ชาวอัคคาเดียน ชาวอมอไรต์  ชาวคาลเดียน  และชาวอัสซีเรียน  </a:t>
            </a:r>
          </a:p>
          <a:p>
            <a:r>
              <a:rPr lang="th-TH" altLang="th-TH" sz="3000"/>
              <a:t>	- แม่น้ำไนล์ อารยธรรมอียิปต์ หรือประเทศอียิปต์ในปัจจุบัน</a:t>
            </a:r>
          </a:p>
          <a:p>
            <a:r>
              <a:rPr lang="th-TH" altLang="th-TH" sz="3000"/>
              <a:t>	- แม่น้ำฮวงโห อารยธรรมจีน หรือประเทศจีนในปัจจุบัน </a:t>
            </a:r>
          </a:p>
          <a:p>
            <a:r>
              <a:rPr lang="th-TH" altLang="th-TH" sz="3000"/>
              <a:t>	- แม่น้ำสินธุ แถบทวีปเอเชียใต้ในปัจจุบัน ชนชาติผู้สร้างอารยธรรมอินเดียมีสองพวกคือ พวกดราวิเดียน และพวกอินโดอารยัน </a:t>
            </a:r>
          </a:p>
          <a:p>
            <a:r>
              <a:rPr lang="th-TH" altLang="th-TH" sz="3000"/>
              <a:t>	- อารยธรรมกรีก  บริเวณฝั่งทะเลเมติเตอร์เรเนียน  </a:t>
            </a:r>
          </a:p>
          <a:p>
            <a:r>
              <a:rPr lang="th-TH" altLang="th-TH" sz="3000"/>
              <a:t>	- อารยธรรมโรมัน  บริเวณฝั่งทะเลเมติเตอร์เรเนียน </a:t>
            </a:r>
          </a:p>
        </p:txBody>
      </p:sp>
    </p:spTree>
    <p:extLst>
      <p:ext uri="{BB962C8B-B14F-4D97-AF65-F5344CB8AC3E}">
        <p14:creationId xmlns:p14="http://schemas.microsoft.com/office/powerpoint/2010/main" val="3095905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E0D8-0DA7-48C4-B314-61C99DEA18EE}" type="slidenum">
              <a:rPr lang="en-US" altLang="th-TH"/>
              <a:pPr/>
              <a:t>12</a:t>
            </a:fld>
            <a:endParaRPr lang="en-US" altLang="th-TH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228600"/>
            <a:ext cx="8015287" cy="622300"/>
          </a:xfrm>
          <a:noFill/>
          <a:ln/>
        </p:spPr>
        <p:txBody>
          <a:bodyPr/>
          <a:lstStyle/>
          <a:p>
            <a:r>
              <a:rPr lang="th-TH" altLang="th-TH" sz="3800">
                <a:latin typeface="2005_iannnnnGMM" pitchFamily="2" charset="0"/>
              </a:rPr>
              <a:t>รากฐานของแนวคิด ทฤษฎีทางเศรษฐศาสตร์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51117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/>
              <a:t>มีสาเหตุ  4  ประการ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/>
              <a:t>	-  </a:t>
            </a:r>
            <a:r>
              <a:rPr lang="th-TH" altLang="th-TH" sz="2800" u="sng"/>
              <a:t>ประการแรก </a:t>
            </a:r>
            <a:r>
              <a:rPr lang="th-TH" altLang="th-TH" sz="2800"/>
              <a:t> ความพยายามดิ้นรนเพื่อความอยู่รอด มีชีวิตที่ยืนยาวและเอาชนะธรรมชาติ  ทำให้มีการพัฒนาเทคโนโลยีและวิทยาการ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/>
              <a:t>	-  </a:t>
            </a:r>
            <a:r>
              <a:rPr lang="th-TH" altLang="th-TH" sz="2800" u="sng"/>
              <a:t>ประการที่สอง</a:t>
            </a:r>
            <a:r>
              <a:rPr lang="th-TH" altLang="th-TH" sz="2800"/>
              <a:t>  การรวมกลุ่มหรือการอยู่รวมกันเป็นสังคม  มีการสร้างระบบ กฎเกณฑ์เพื่อให้มีการใช้ทรัพยากรอย่างเป็นระเบียบ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/>
              <a:t>	-  </a:t>
            </a:r>
            <a:r>
              <a:rPr lang="th-TH" altLang="th-TH" sz="2800" u="sng"/>
              <a:t>ประการที่สาม</a:t>
            </a:r>
            <a:r>
              <a:rPr lang="th-TH" altLang="th-TH" sz="2800"/>
              <a:t>  การเมือง การปกครอง ผู้ปกครองมีการขยายอำนาจ จึงต้องแสวงหาความมั่งคั่ง และเตรียมเข้าสู่ภาวะสงคราม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th-TH" sz="2800"/>
              <a:t>	-  </a:t>
            </a:r>
            <a:r>
              <a:rPr lang="th-TH" altLang="th-TH" sz="2800" u="sng"/>
              <a:t>ประการที่สี่</a:t>
            </a:r>
            <a:r>
              <a:rPr lang="th-TH" altLang="th-TH" sz="2800"/>
              <a:t>  ความเชื่อในศาสนาหรือเทพเจ้า ประชาชนอยู่ในฐานะผู้ส่งเสริม สนับสนุนและทำนุบำรุงศาสนาหรือเทพเจ้า </a:t>
            </a:r>
          </a:p>
        </p:txBody>
      </p:sp>
    </p:spTree>
    <p:extLst>
      <p:ext uri="{BB962C8B-B14F-4D97-AF65-F5344CB8AC3E}">
        <p14:creationId xmlns:p14="http://schemas.microsoft.com/office/powerpoint/2010/main" val="2419509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056-FEAD-440B-88D0-B22301031ABE}" type="slidenum">
              <a:rPr lang="en-US" altLang="th-TH"/>
              <a:pPr/>
              <a:t>13</a:t>
            </a:fld>
            <a:endParaRPr lang="en-US" altLang="th-TH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sz="4600">
                <a:latin typeface="Browallia New" panose="020B0604020202020204" pitchFamily="34" charset="-34"/>
                <a:cs typeface="Browallia New" panose="020B0604020202020204" pitchFamily="34" charset="-34"/>
              </a:rPr>
              <a:t>พัฒนาการของวิชาเศรษฐศาสตร์ </a:t>
            </a:r>
            <a:r>
              <a:rPr lang="en-US" altLang="th-TH" sz="460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  <a:endParaRPr lang="th-TH" altLang="th-TH" sz="46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484314"/>
            <a:ext cx="8497888" cy="49688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2800"/>
              <a:t>ระยะแรกระยะแผงตัว (ก่อน คศ. – ศตวรรษที่ </a:t>
            </a:r>
            <a:r>
              <a:rPr lang="en-US" altLang="th-TH" sz="2800"/>
              <a:t>14</a:t>
            </a:r>
            <a:r>
              <a:rPr lang="th-TH" altLang="th-TH" sz="2800"/>
              <a:t> เนื้อหาเศรษฐศาสตร์ผสมบนกับการเมืองการปกครอง ศาสนา และวิถีชีวิตความเป็นอยู่</a:t>
            </a:r>
          </a:p>
          <a:p>
            <a:pPr>
              <a:lnSpc>
                <a:spcPct val="90000"/>
              </a:lnSpc>
            </a:pPr>
            <a:r>
              <a:rPr lang="th-TH" altLang="th-TH" sz="2800"/>
              <a:t>ระยะสอง  ก่อตัวระยะแรก (ศตวรรษที่ </a:t>
            </a:r>
            <a:r>
              <a:rPr lang="en-US" altLang="th-TH" sz="2800"/>
              <a:t>14 –</a:t>
            </a:r>
            <a:r>
              <a:rPr lang="th-TH" altLang="th-TH" sz="2800"/>
              <a:t> </a:t>
            </a:r>
            <a:r>
              <a:rPr lang="en-US" altLang="th-TH" sz="2800"/>
              <a:t>16)</a:t>
            </a:r>
            <a:r>
              <a:rPr lang="th-TH" altLang="th-TH" sz="2800"/>
              <a:t> ปรัชญาของ เพลโต </a:t>
            </a:r>
            <a:r>
              <a:rPr lang="en-US" altLang="th-TH" sz="2800"/>
              <a:t>(Barber, William J . 1971) </a:t>
            </a:r>
            <a:r>
              <a:rPr lang="th-TH" altLang="th-TH" sz="2800"/>
              <a:t>ได้อธิบายในประเด็นเรื่องความยุติธรรมของชั้นชนในสังคม  การค้ากำไรเกินควร </a:t>
            </a:r>
            <a:r>
              <a:rPr lang="en-US" altLang="th-TH" sz="2800"/>
              <a:t>(Abnormal Profit)</a:t>
            </a:r>
            <a:r>
              <a:rPr lang="th-TH" altLang="th-TH" sz="2800"/>
              <a:t>  ราคายุติธรรม </a:t>
            </a:r>
            <a:r>
              <a:rPr lang="en-US" altLang="th-TH" sz="2800"/>
              <a:t>(Just Price) </a:t>
            </a:r>
            <a:r>
              <a:rPr lang="th-TH" altLang="th-TH" sz="2800"/>
              <a:t> นอกจากนี้ยังกล่าวถึงเรื่องความมีศีลธรรม และจริยธรรมในสังคมการปกครอง  ปรัชญาของ อริสโตเติล  </a:t>
            </a:r>
            <a:r>
              <a:rPr lang="en-US" altLang="th-TH" sz="2800"/>
              <a:t>(Barber, William J . 1971)</a:t>
            </a:r>
            <a:r>
              <a:rPr lang="th-TH" altLang="th-TH" sz="2800"/>
              <a:t> กล่าวถึงการสะสมความมั่งคั่ง และมูลค่าของสินค้า ปรัชญาของอริสโตเติล เป็นรากฐานของกลุ่มสำนักพาณิชย์นิยม (</a:t>
            </a:r>
            <a:r>
              <a:rPr lang="en-US" altLang="th-TH" sz="2800"/>
              <a:t>Mercantilism)</a:t>
            </a:r>
            <a:endParaRPr lang="th-TH" altLang="th-TH" sz="2800"/>
          </a:p>
          <a:p>
            <a:pPr>
              <a:lnSpc>
                <a:spcPct val="90000"/>
              </a:lnSpc>
            </a:pPr>
            <a:r>
              <a:rPr lang="th-TH" altLang="th-TH" sz="2800"/>
              <a:t>ระยะที่สาม ก่อตัวสู่ขั้นการพัฒนา </a:t>
            </a:r>
            <a:r>
              <a:rPr lang="en-US" altLang="th-TH" sz="2800"/>
              <a:t>(</a:t>
            </a:r>
            <a:r>
              <a:rPr lang="th-TH" altLang="th-TH" sz="2800"/>
              <a:t>ศตวรรษที่ </a:t>
            </a:r>
            <a:r>
              <a:rPr lang="en-US" altLang="th-TH" sz="2800"/>
              <a:t>16 – 18)</a:t>
            </a:r>
            <a:r>
              <a:rPr lang="th-TH" altLang="th-TH" sz="2800"/>
              <a:t> ปรัชญาของสำนักพาณิชย์นิยม และเป็นยุคแห่งการล่าอาณานิคม เพื่อสร้างความมั่งคั่งให้แก่ประเทศ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4010722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C9B9-D487-4FE5-82C8-EDBE66D02945}" type="slidenum">
              <a:rPr lang="en-US" altLang="th-TH"/>
              <a:pPr/>
              <a:t>14</a:t>
            </a:fld>
            <a:endParaRPr lang="en-US" altLang="th-TH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sz="5000">
                <a:latin typeface="Browallia New" panose="020B0604020202020204" pitchFamily="34" charset="-34"/>
                <a:cs typeface="Browallia New" panose="020B0604020202020204" pitchFamily="34" charset="-34"/>
              </a:rPr>
              <a:t>พัฒนาการของวิชาเศรษฐศาสตร์ </a:t>
            </a:r>
            <a:r>
              <a:rPr lang="en-US" altLang="th-TH" sz="5000">
                <a:latin typeface="Browallia New" panose="020B0604020202020204" pitchFamily="34" charset="-34"/>
                <a:cs typeface="Browallia New" panose="020B0604020202020204" pitchFamily="34" charset="-34"/>
              </a:rPr>
              <a:t>?</a:t>
            </a:r>
            <a:endParaRPr lang="th-TH" altLang="th-TH" sz="50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484314"/>
            <a:ext cx="8497888" cy="49688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2800"/>
              <a:t>ระยะที่สี่ กำเนินวิชาเศรษฐศาสตร์ (ศตวรรษที่ </a:t>
            </a:r>
            <a:r>
              <a:rPr lang="en-US" altLang="th-TH" sz="2800"/>
              <a:t>18 – 19</a:t>
            </a:r>
            <a:r>
              <a:rPr lang="th-TH" altLang="th-TH" sz="2800"/>
              <a:t>) สำนักคลาสสิก </a:t>
            </a:r>
            <a:r>
              <a:rPr lang="en-US" altLang="th-TH" sz="2800"/>
              <a:t>(Classical) </a:t>
            </a:r>
            <a:r>
              <a:rPr lang="th-TH" altLang="th-TH" sz="2800"/>
              <a:t>โดย อดัม สมิท </a:t>
            </a:r>
            <a:r>
              <a:rPr lang="en-US" altLang="th-TH" sz="2800"/>
              <a:t>(Adam Smith)</a:t>
            </a:r>
            <a:r>
              <a:rPr lang="th-TH" altLang="th-TH" sz="2800"/>
              <a:t> เขียนหนังสือเรื่อง </a:t>
            </a:r>
            <a:r>
              <a:rPr lang="en-US" altLang="th-TH" sz="2800"/>
              <a:t>The Wealth of Nation </a:t>
            </a:r>
            <a:r>
              <a:rPr lang="th-TH" altLang="th-TH" sz="2800"/>
              <a:t>และเป็นระยะที่มีการพัฒนาทฤษฎีทางเศรษฐศาสตร์อย่างมาก เกิดสำนักมาร์กซิสต์ </a:t>
            </a:r>
            <a:r>
              <a:rPr lang="en-US" altLang="th-TH" sz="2800"/>
              <a:t>(Marxism)</a:t>
            </a:r>
            <a:r>
              <a:rPr lang="th-TH" altLang="th-TH" sz="2800"/>
              <a:t> นีโอ-คลาสสิก </a:t>
            </a:r>
            <a:r>
              <a:rPr lang="en-US" altLang="th-TH" sz="2800"/>
              <a:t>(Neo-Classical)</a:t>
            </a:r>
            <a:r>
              <a:rPr lang="th-TH" altLang="th-TH" sz="2800"/>
              <a:t> และแนวคิดออสเตรียน</a:t>
            </a:r>
            <a:r>
              <a:rPr lang="en-US" altLang="th-TH" sz="2800"/>
              <a:t> (Austrian)</a:t>
            </a:r>
            <a:r>
              <a:rPr lang="th-TH" altLang="th-TH" sz="2800"/>
              <a:t> </a:t>
            </a:r>
          </a:p>
          <a:p>
            <a:pPr>
              <a:lnSpc>
                <a:spcPct val="90000"/>
              </a:lnSpc>
            </a:pPr>
            <a:r>
              <a:rPr lang="th-TH" altLang="th-TH" sz="2800"/>
              <a:t>ระยะสุดท้าย การเปลี่ยนแปลงวิชาเศรษฐศาสตร์ </a:t>
            </a:r>
            <a:r>
              <a:rPr lang="en-US" altLang="th-TH" sz="2800"/>
              <a:t>(</a:t>
            </a:r>
            <a:r>
              <a:rPr lang="th-TH" altLang="th-TH" sz="2800"/>
              <a:t>ศตวรรษที่ </a:t>
            </a:r>
            <a:r>
              <a:rPr lang="en-US" altLang="th-TH" sz="2800"/>
              <a:t>20)</a:t>
            </a:r>
            <a:r>
              <a:rPr lang="th-TH" altLang="th-TH" sz="2800"/>
              <a:t> เคนส์ </a:t>
            </a:r>
            <a:r>
              <a:rPr lang="en-US" altLang="th-TH" sz="2800"/>
              <a:t>(Keynes)</a:t>
            </a:r>
            <a:r>
              <a:rPr lang="th-TH" altLang="th-TH" sz="2800"/>
              <a:t> เป็นผู้เปลี่ยนวิชาเศรษฐศาสตร์จากเศรษฐศาสตร์การเมือง และระบบเศรษฐกิจแบบเสรี เป็นเศรษฐศาสตร์จุลภาคและเศรษฐศาสตร์มหภาค และแตกสาขาเศรษฐศาสตร์ออกเป็นหลายสาขา อาทิ เศรษฐศาสตร์การเงินและธนาคาร เศรษฐศาสตร์ทรัพยากรมนุษย์  เศรษฐศาสตร์ระหว่างประเทศ เศรษฐศาสตร์การพัฒนา เศรษฐศาสตร์อุตสาหกรรม</a:t>
            </a:r>
            <a:r>
              <a:rPr lang="en-US" altLang="th-TH" sz="2800"/>
              <a:t> </a:t>
            </a:r>
            <a:r>
              <a:rPr lang="th-TH" altLang="th-TH" sz="2800"/>
              <a:t>ระบบเศรษฐกิจแบบผสม และสังคมนิยม</a:t>
            </a:r>
          </a:p>
        </p:txBody>
      </p:sp>
    </p:spTree>
    <p:extLst>
      <p:ext uri="{BB962C8B-B14F-4D97-AF65-F5344CB8AC3E}">
        <p14:creationId xmlns:p14="http://schemas.microsoft.com/office/powerpoint/2010/main" val="403942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A81A-F8F1-49B7-A087-BBCEBA867D42}" type="slidenum">
              <a:rPr lang="en-US" altLang="th-TH"/>
              <a:pPr/>
              <a:t>15</a:t>
            </a:fld>
            <a:endParaRPr lang="en-US" altLang="th-TH"/>
          </a:p>
        </p:txBody>
      </p:sp>
      <p:pic>
        <p:nvPicPr>
          <p:cNvPr id="228354" name="Picture 2" descr="Smit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60350"/>
            <a:ext cx="3221037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2063750" y="4221163"/>
            <a:ext cx="267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3600">
                <a:latin typeface="Arial" panose="020B0604020202020204" pitchFamily="34" charset="0"/>
                <a:cs typeface="Angsana New" panose="02020603050405020304" pitchFamily="18" charset="-34"/>
              </a:rPr>
              <a:t>Adam Smith</a:t>
            </a:r>
            <a:endParaRPr lang="th-TH" altLang="th-TH" sz="3600"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7580314" y="4724400"/>
            <a:ext cx="2206625" cy="1373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David Ricardo</a:t>
            </a:r>
          </a:p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April 18, 1772 – </a:t>
            </a:r>
          </a:p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September 11, 1823</a:t>
            </a:r>
            <a:r>
              <a:rPr lang="th-TH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28357" name="Picture 5" descr="ric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484314"/>
            <a:ext cx="2997200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27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4DF-DB16-42D5-9089-439978F4C183}" type="slidenum">
              <a:rPr lang="en-US" altLang="th-TH"/>
              <a:pPr/>
              <a:t>16</a:t>
            </a:fld>
            <a:endParaRPr lang="en-US" altLang="th-TH"/>
          </a:p>
        </p:txBody>
      </p:sp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1774826" y="4941889"/>
            <a:ext cx="27655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Milton Friedman</a:t>
            </a:r>
          </a:p>
          <a:p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1912-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7805783" y="5300664"/>
            <a:ext cx="25843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Alfred Marshall</a:t>
            </a:r>
          </a:p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1842-1924 </a:t>
            </a:r>
            <a:endParaRPr lang="th-TH" altLang="th-TH" sz="2800"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pic>
        <p:nvPicPr>
          <p:cNvPr id="229380" name="Picture 4" descr="mars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404813"/>
            <a:ext cx="2800350" cy="482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9381" name="Picture 5" descr="fried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33375"/>
            <a:ext cx="3206750" cy="453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98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6FC4-2D08-424E-A0E9-3B5454C97942}" type="slidenum">
              <a:rPr lang="en-US" altLang="th-TH"/>
              <a:pPr/>
              <a:t>17</a:t>
            </a:fld>
            <a:endParaRPr lang="en-US" altLang="th-TH"/>
          </a:p>
        </p:txBody>
      </p:sp>
      <p:pic>
        <p:nvPicPr>
          <p:cNvPr id="230402" name="Picture 2" descr="mar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404813"/>
            <a:ext cx="3238500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403" name="Picture 3" descr="eng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125539"/>
            <a:ext cx="2701925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7751764" y="5157788"/>
            <a:ext cx="26939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Engel, George </a:t>
            </a:r>
          </a:p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(1836-1887)</a:t>
            </a:r>
            <a:r>
              <a:rPr lang="th-TH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 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792538" y="4581525"/>
            <a:ext cx="2227262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Marx, Karl</a:t>
            </a:r>
          </a:p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(1818-1883)</a:t>
            </a:r>
            <a:r>
              <a:rPr lang="th-TH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068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C36B-8CA8-436A-BE4F-80023CD52DFF}" type="slidenum">
              <a:rPr lang="en-US" altLang="th-TH"/>
              <a:pPr/>
              <a:t>18</a:t>
            </a:fld>
            <a:endParaRPr lang="en-US" altLang="th-TH"/>
          </a:p>
        </p:txBody>
      </p:sp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6383339" y="1844676"/>
            <a:ext cx="19159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>
                <a:latin typeface="Angsana New" panose="02020603050405020304" pitchFamily="18" charset="-34"/>
                <a:cs typeface="Angsana New" panose="02020603050405020304" pitchFamily="18" charset="-34"/>
              </a:rPr>
              <a:t>John Maynard Keynes</a:t>
            </a:r>
          </a:p>
          <a:p>
            <a:r>
              <a:rPr lang="en-US" altLang="th-TH">
                <a:latin typeface="Angsana New" panose="02020603050405020304" pitchFamily="18" charset="-34"/>
                <a:cs typeface="Angsana New" panose="02020603050405020304" pitchFamily="18" charset="-34"/>
              </a:rPr>
              <a:t>June 5, 1883-April 21, 1946</a:t>
            </a:r>
          </a:p>
        </p:txBody>
      </p:sp>
      <p:pic>
        <p:nvPicPr>
          <p:cNvPr id="231427" name="Picture 3" descr="key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88914"/>
            <a:ext cx="4570412" cy="59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92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574B-507A-448C-A50F-BB29751D3BE6}" type="slidenum">
              <a:rPr lang="en-US" altLang="th-TH"/>
              <a:pPr/>
              <a:t>19</a:t>
            </a:fld>
            <a:endParaRPr lang="en-US" altLang="th-TH"/>
          </a:p>
        </p:txBody>
      </p:sp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1847850" y="4508501"/>
            <a:ext cx="26661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The Cambridge</a:t>
            </a:r>
          </a:p>
          <a:p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Keynesians 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7133718" y="5300664"/>
            <a:ext cx="30267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Franco Modigliani</a:t>
            </a:r>
          </a:p>
          <a:p>
            <a:pPr algn="ctr"/>
            <a:r>
              <a:rPr lang="en-US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 1918</a:t>
            </a:r>
            <a:r>
              <a:rPr lang="th-TH" altLang="th-TH" sz="2800">
                <a:latin typeface="Arial" panose="020B0604020202020204" pitchFamily="34" charset="0"/>
                <a:cs typeface="Angsana New" panose="02020603050405020304" pitchFamily="18" charset="-34"/>
              </a:rPr>
              <a:t> </a:t>
            </a:r>
          </a:p>
        </p:txBody>
      </p:sp>
      <p:pic>
        <p:nvPicPr>
          <p:cNvPr id="232452" name="Picture 4" descr="camb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92150"/>
            <a:ext cx="33337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 descr="modig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260350"/>
            <a:ext cx="3462338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05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 smtClean="0"/>
              <a:t>1 </a:t>
            </a:r>
            <a:r>
              <a:rPr lang="th-TH" dirty="0" smtClean="0"/>
              <a:t>ความรู้เกี่ยวกับประวัติแนวคิดทางเศรษฐศาสตร์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ความหมายของ ประวัติความคิดทางเศรษฐศาสตร์</a:t>
            </a:r>
          </a:p>
          <a:p>
            <a:r>
              <a:rPr lang="en-US" sz="4800" dirty="0" smtClean="0"/>
              <a:t>“ </a:t>
            </a:r>
            <a:r>
              <a:rPr lang="th-TH" sz="4800" dirty="0" smtClean="0"/>
              <a:t>การศึกษาเกี่ยวเรื่องราวที่เกิดขึ้นในอดีต ยุคสมัย ความเป็นมาทางความคิดทางเศรษฐกิจ ลัทธิเศรษฐกิจ แนวคิดของนักเศรษฐศาสตร์แต่ละสมัย เพื่อเป็นที่มาของทฤษฏีเศรษฐศาสตร์ที่มีในปัจจุบัน</a:t>
            </a:r>
            <a:r>
              <a:rPr lang="en-US" sz="4800" dirty="0" smtClean="0"/>
              <a:t>”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199292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A7E5-B891-4D90-9F5A-85E6016621DA}" type="slidenum">
              <a:rPr lang="en-US" altLang="th-TH"/>
              <a:pPr/>
              <a:t>20</a:t>
            </a:fld>
            <a:endParaRPr lang="en-US" altLang="th-TH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h-TH" altLang="th-TH" sz="4600">
                <a:latin typeface="AH_LuGDeK" pitchFamily="2" charset="0"/>
              </a:rPr>
              <a:t>วิวัฒนาการสาขาเศรษฐศาสตร์</a:t>
            </a:r>
          </a:p>
        </p:txBody>
      </p:sp>
      <p:graphicFrame>
        <p:nvGraphicFramePr>
          <p:cNvPr id="200391" name="Group 711"/>
          <p:cNvGraphicFramePr>
            <a:graphicFrameLocks noGrp="1"/>
          </p:cNvGraphicFramePr>
          <p:nvPr>
            <p:ph idx="1"/>
          </p:nvPr>
        </p:nvGraphicFramePr>
        <p:xfrm>
          <a:off x="1703388" y="1196976"/>
          <a:ext cx="8693150" cy="4619625"/>
        </p:xfrm>
        <a:graphic>
          <a:graphicData uri="http://schemas.openxmlformats.org/drawingml/2006/table">
            <a:tbl>
              <a:tblPr/>
              <a:tblGrid>
                <a:gridCol w="742950"/>
                <a:gridCol w="973137"/>
                <a:gridCol w="914400"/>
                <a:gridCol w="1030288"/>
                <a:gridCol w="1028700"/>
                <a:gridCol w="915987"/>
                <a:gridCol w="915988"/>
                <a:gridCol w="2171700"/>
              </a:tblGrid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ก่อนศตวรรษที่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15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16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17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18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19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ศตวรรษที่ </a:t>
                      </a:r>
                      <a:r>
                        <a:rPr kumimoji="0" lang="en-US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20</a:t>
                      </a:r>
                      <a:endParaRPr kumimoji="0" lang="th-TH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สถานะในปัจจุบัน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แนวคิดเศรษฐกิจการเมือง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Neo-Mercantilism</a:t>
                      </a:r>
                      <a:endParaRPr kumimoji="0" lang="th-TH" alt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Neo-Classical</a:t>
                      </a:r>
                      <a:endParaRPr kumimoji="0" lang="th-TH" alt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Libertarian</a:t>
                      </a:r>
                      <a:endParaRPr kumimoji="0" lang="th-TH" alt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Neo-Marxism</a:t>
                      </a:r>
                      <a:endParaRPr kumimoji="0" lang="th-TH" alt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Post-Keynesianism</a:t>
                      </a:r>
                      <a:endParaRPr kumimoji="0" lang="th-TH" alt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36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32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Neo-Keynesianism</a:t>
                      </a:r>
                      <a:endParaRPr kumimoji="0" lang="th-TH" alt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347" name="Rectangle 667"/>
          <p:cNvSpPr>
            <a:spLocks noChangeArrowheads="1"/>
          </p:cNvSpPr>
          <p:nvPr/>
        </p:nvSpPr>
        <p:spPr bwMode="auto">
          <a:xfrm>
            <a:off x="2424114" y="3068638"/>
            <a:ext cx="3311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Mercantilism</a:t>
            </a:r>
            <a:endParaRPr lang="th-TH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0355" name="Rectangle 675"/>
          <p:cNvSpPr>
            <a:spLocks noChangeArrowheads="1"/>
          </p:cNvSpPr>
          <p:nvPr/>
        </p:nvSpPr>
        <p:spPr bwMode="auto">
          <a:xfrm>
            <a:off x="4367213" y="3573463"/>
            <a:ext cx="23050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Classical</a:t>
            </a:r>
            <a:endParaRPr lang="th-TH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0356" name="Rectangle 676"/>
          <p:cNvSpPr>
            <a:spLocks noChangeArrowheads="1"/>
          </p:cNvSpPr>
          <p:nvPr/>
        </p:nvSpPr>
        <p:spPr bwMode="auto">
          <a:xfrm>
            <a:off x="6672263" y="3573463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Neo-Classical</a:t>
            </a:r>
            <a:endParaRPr lang="th-TH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0360" name="Rectangle 680"/>
          <p:cNvSpPr>
            <a:spLocks noChangeArrowheads="1"/>
          </p:cNvSpPr>
          <p:nvPr/>
        </p:nvSpPr>
        <p:spPr bwMode="auto">
          <a:xfrm>
            <a:off x="6672263" y="4076700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Austrian</a:t>
            </a:r>
            <a:endParaRPr lang="th-TH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0361" name="Rectangle 681"/>
          <p:cNvSpPr>
            <a:spLocks noChangeArrowheads="1"/>
          </p:cNvSpPr>
          <p:nvPr/>
        </p:nvSpPr>
        <p:spPr bwMode="auto">
          <a:xfrm>
            <a:off x="6456363" y="4508500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Marxism</a:t>
            </a:r>
            <a:endParaRPr lang="th-TH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0366" name="Rectangle 686"/>
          <p:cNvSpPr>
            <a:spLocks noChangeArrowheads="1"/>
          </p:cNvSpPr>
          <p:nvPr/>
        </p:nvSpPr>
        <p:spPr bwMode="auto">
          <a:xfrm>
            <a:off x="7319963" y="5013326"/>
            <a:ext cx="8636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th-TH" sz="2400">
                <a:latin typeface="Angsana New" panose="02020603050405020304" pitchFamily="18" charset="-34"/>
                <a:cs typeface="Angsana New" panose="02020603050405020304" pitchFamily="18" charset="-34"/>
              </a:rPr>
              <a:t>Keynesia-</a:t>
            </a:r>
          </a:p>
          <a:p>
            <a:pPr algn="ctr"/>
            <a:r>
              <a:rPr lang="en-US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nism</a:t>
            </a:r>
            <a:endParaRPr lang="th-TH" altLang="th-TH" sz="28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00379" name="Rectangle 699"/>
          <p:cNvSpPr>
            <a:spLocks noChangeArrowheads="1"/>
          </p:cNvSpPr>
          <p:nvPr/>
        </p:nvSpPr>
        <p:spPr bwMode="auto">
          <a:xfrm>
            <a:off x="1703389" y="2420938"/>
            <a:ext cx="56165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 sz="2800">
                <a:latin typeface="Angsana New" panose="02020603050405020304" pitchFamily="18" charset="-34"/>
                <a:cs typeface="Angsana New" panose="02020603050405020304" pitchFamily="18" charset="-34"/>
              </a:rPr>
              <a:t>แนวคิดเศรษฐกิจการเมือง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1629672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9E7D-4DAA-4223-8449-A26DF87ECCEE}" type="slidenum">
              <a:rPr lang="en-US" altLang="th-TH"/>
              <a:pPr/>
              <a:t>21</a:t>
            </a:fld>
            <a:endParaRPr lang="en-US" altLang="th-TH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641475"/>
          </a:xfrm>
          <a:noFill/>
          <a:ln/>
        </p:spPr>
        <p:txBody>
          <a:bodyPr/>
          <a:lstStyle/>
          <a:p>
            <a:r>
              <a:rPr lang="th-TH" altLang="th-TH" sz="5000">
                <a:latin typeface="AH_LuGDeK" pitchFamily="2" charset="0"/>
              </a:rPr>
              <a:t>ความหมายของประวัติลัทธิเศรษฐกิจ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844676"/>
            <a:ext cx="8374063" cy="45370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z="3600"/>
              <a:t>ประวัติ หรือ ประวัติศาสตร์ </a:t>
            </a:r>
            <a:r>
              <a:rPr lang="en-US" altLang="th-TH" sz="3600"/>
              <a:t>(History)</a:t>
            </a:r>
            <a:r>
              <a:rPr lang="th-TH" altLang="th-TH" sz="3600"/>
              <a:t> หมายถึง การศึกษาความเป็นมาของสถาบันทางสังคม การเมือง กฎหมาย เศรษฐกิจ วิทยาศาสตร์ เป็นต้น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เศรษฐกิจ (</a:t>
            </a:r>
            <a:r>
              <a:rPr lang="en-US" altLang="th-TH" sz="3600"/>
              <a:t>Economy)</a:t>
            </a:r>
            <a:r>
              <a:rPr lang="th-TH" altLang="th-TH" sz="3600"/>
              <a:t>  หมายถึง  การศึกษาเกี่ยวกับกิจกรรมทางเศรษฐกิจ ตั้งแต่ผู้บริโภค ผู้ผลิต และรัฐบาล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ลัทธิ (</a:t>
            </a:r>
            <a:r>
              <a:rPr lang="en-US" altLang="th-TH" sz="3600"/>
              <a:t>Doctrines) </a:t>
            </a:r>
            <a:r>
              <a:rPr lang="th-TH" altLang="th-TH" sz="3600"/>
              <a:t>หมายถึง ระบบ , หลักการ , แนวคิด , ความเชื่อ หรือ ความนิยม</a:t>
            </a:r>
          </a:p>
        </p:txBody>
      </p:sp>
    </p:spTree>
    <p:extLst>
      <p:ext uri="{BB962C8B-B14F-4D97-AF65-F5344CB8AC3E}">
        <p14:creationId xmlns:p14="http://schemas.microsoft.com/office/powerpoint/2010/main" val="2165464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E7BD-E7FE-4198-B5F8-3C7B4D90A67F}" type="slidenum">
              <a:rPr lang="en-US" altLang="th-TH"/>
              <a:pPr/>
              <a:t>22</a:t>
            </a:fld>
            <a:endParaRPr lang="en-US" altLang="th-TH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  <a:noFill/>
          <a:ln/>
        </p:spPr>
        <p:txBody>
          <a:bodyPr/>
          <a:lstStyle/>
          <a:p>
            <a:r>
              <a:rPr lang="th-TH" altLang="th-TH" sz="5000">
                <a:latin typeface="AH_LuGDeK" pitchFamily="2" charset="0"/>
              </a:rPr>
              <a:t>ความหมายของประวัติลัทธิเศรษฐกิจ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1774826" y="1989138"/>
            <a:ext cx="2449513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ประวัติศาสตร์</a:t>
            </a:r>
          </a:p>
          <a:p>
            <a:pPr algn="ctr"/>
            <a:r>
              <a:rPr lang="en-US" altLang="th-TH"/>
              <a:t>(History)</a:t>
            </a:r>
            <a:endParaRPr lang="th-TH" altLang="th-TH"/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4870451" y="1989138"/>
            <a:ext cx="2449513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ลัทธิ</a:t>
            </a:r>
          </a:p>
          <a:p>
            <a:pPr algn="ctr"/>
            <a:r>
              <a:rPr lang="en-US" altLang="th-TH"/>
              <a:t>(Doctrines)</a:t>
            </a:r>
            <a:endParaRPr lang="th-TH" altLang="th-TH"/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7967663" y="1989138"/>
            <a:ext cx="244951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/>
              <a:t>เศรษฐกิจ</a:t>
            </a:r>
          </a:p>
          <a:p>
            <a:pPr algn="ctr"/>
            <a:r>
              <a:rPr lang="en-US" altLang="th-TH"/>
              <a:t>(Economy)</a:t>
            </a:r>
            <a:endParaRPr lang="th-TH" altLang="th-TH"/>
          </a:p>
        </p:txBody>
      </p:sp>
      <p:sp>
        <p:nvSpPr>
          <p:cNvPr id="194568" name="Rectangle 8"/>
          <p:cNvSpPr>
            <a:spLocks noChangeArrowheads="1"/>
          </p:cNvSpPr>
          <p:nvPr/>
        </p:nvSpPr>
        <p:spPr bwMode="auto">
          <a:xfrm>
            <a:off x="3143251" y="3571875"/>
            <a:ext cx="6048375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altLang="th-TH" sz="3600"/>
              <a:t>ประวัติลัทธิเศรษฐกิจ</a:t>
            </a:r>
          </a:p>
          <a:p>
            <a:pPr algn="ctr"/>
            <a:r>
              <a:rPr lang="en-US" altLang="th-TH" sz="3600"/>
              <a:t>(History of Economic Doctrines)</a:t>
            </a:r>
            <a:endParaRPr lang="th-TH" altLang="th-TH" sz="3600"/>
          </a:p>
        </p:txBody>
      </p:sp>
      <p:sp>
        <p:nvSpPr>
          <p:cNvPr id="194569" name="AutoShape 9"/>
          <p:cNvSpPr>
            <a:spLocks noChangeArrowheads="1"/>
          </p:cNvSpPr>
          <p:nvPr/>
        </p:nvSpPr>
        <p:spPr bwMode="auto">
          <a:xfrm>
            <a:off x="3216276" y="3068639"/>
            <a:ext cx="5832475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1919289" y="4797425"/>
            <a:ext cx="82819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th-TH">
                <a:effectLst>
                  <a:outerShdw blurRad="38100" dist="38100" dir="2700000" algn="tl">
                    <a:srgbClr val="C0C0C0"/>
                  </a:outerShdw>
                </a:effectLst>
              </a:rPr>
              <a:t>หมายถึง  วิชาที่ศึกษาเกี่ยวกับประวัติศาสตร์แนวคิด / ความเชื่อ /</a:t>
            </a:r>
          </a:p>
          <a:p>
            <a:r>
              <a:rPr lang="th-TH" altLang="th-TH">
                <a:effectLst>
                  <a:outerShdw blurRad="38100" dist="38100" dir="2700000" algn="tl">
                    <a:srgbClr val="C0C0C0"/>
                  </a:outerShdw>
                </a:effectLst>
              </a:rPr>
              <a:t>	   ทฤษฎี ที่เกี่ยวข้องกับเศรษฐกิจหรือก็คือทฤษฎีทาง</a:t>
            </a:r>
          </a:p>
          <a:p>
            <a:r>
              <a:rPr lang="th-TH" altLang="th-TH">
                <a:effectLst>
                  <a:outerShdw blurRad="38100" dist="38100" dir="2700000" algn="tl">
                    <a:srgbClr val="C0C0C0"/>
                  </a:outerShdw>
                </a:effectLst>
              </a:rPr>
              <a:t>	   เศรษฐศาสตร์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979613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96DA-004E-4ABF-BEC9-37888474CDDA}" type="slidenum">
              <a:rPr lang="en-US" altLang="th-TH"/>
              <a:pPr/>
              <a:t>23</a:t>
            </a:fld>
            <a:endParaRPr lang="en-US" altLang="th-TH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228600"/>
            <a:ext cx="8015287" cy="681038"/>
          </a:xfrm>
          <a:noFill/>
          <a:ln/>
        </p:spPr>
        <p:txBody>
          <a:bodyPr>
            <a:normAutofit fontScale="90000"/>
          </a:bodyPr>
          <a:lstStyle/>
          <a:p>
            <a:r>
              <a:rPr lang="th-TH" altLang="th-TH" sz="500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ความสำคัญของประวัติลัทธิเศรษฐกิจ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8"/>
            <a:ext cx="8229600" cy="5040312"/>
          </a:xfrm>
          <a:noFill/>
          <a:ln/>
        </p:spPr>
        <p:txBody>
          <a:bodyPr/>
          <a:lstStyle/>
          <a:p>
            <a:r>
              <a:rPr lang="th-TH" altLang="th-TH" sz="2800"/>
              <a:t>ทำให้ผู้ศึกษาสาขาเศรษฐศาสตร์มีทัศนคติที่กว้างในการศึกษาสาขาเศรษฐศาสตร์มากขึ้น</a:t>
            </a:r>
          </a:p>
          <a:p>
            <a:r>
              <a:rPr lang="th-TH" altLang="th-TH" sz="2800"/>
              <a:t>ทำให้ผู้ศึกษาเข้าใจว่าแนวคิด ทฤษฎีทางเศรษฐศาสตร์มีการเคลื่อนไหวหรือเปลี่ยนแปลง  (พลวัติทฤษฎีทางเศรษฐศาสตร์)</a:t>
            </a:r>
          </a:p>
          <a:p>
            <a:r>
              <a:rPr lang="th-TH" altLang="th-TH" sz="2800"/>
              <a:t>ทำให้ผู้ศึกษาเข้าใจว่าทฤษฎีทางเศรษฐศาสตร์เป็นทฤษฎีที่เกี่ยวข้องกับพฤติกรรมของมนุษย์</a:t>
            </a:r>
          </a:p>
          <a:p>
            <a:r>
              <a:rPr lang="th-TH" altLang="th-TH" sz="2800"/>
              <a:t>ทำให้ผู้ศึกษาสามารถพัฒนาแนวคิด ทฤษฎีทางเศรษฐศาสตร์ใหม่ๆ ได้</a:t>
            </a:r>
          </a:p>
          <a:p>
            <a:r>
              <a:rPr lang="th-TH" altLang="th-TH" sz="2800"/>
              <a:t>ทำให้ผู้ศึกษาสามารถประยุกต์ใช้แนวคิด ทฤษฎีทางเศรษฐศาสตร์ในการวิเคราะห์เหตุการณ์หรือสถานการณ์หรือพฤติกรรมทางเศรษฐกิจได้</a:t>
            </a:r>
          </a:p>
        </p:txBody>
      </p:sp>
    </p:spTree>
    <p:extLst>
      <p:ext uri="{BB962C8B-B14F-4D97-AF65-F5344CB8AC3E}">
        <p14:creationId xmlns:p14="http://schemas.microsoft.com/office/powerpoint/2010/main" val="2198601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28AC-33EC-4CF1-A48C-A915F5E2F900}" type="slidenum">
              <a:rPr lang="en-US" altLang="th-TH"/>
              <a:pPr/>
              <a:t>24</a:t>
            </a:fld>
            <a:endParaRPr lang="en-US" altLang="th-TH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4638"/>
            <a:ext cx="8362950" cy="850900"/>
          </a:xfrm>
          <a:noFill/>
          <a:ln/>
        </p:spPr>
        <p:txBody>
          <a:bodyPr/>
          <a:lstStyle/>
          <a:p>
            <a:r>
              <a:rPr lang="th-TH" altLang="th-TH" sz="500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แนวทางการศึกษาประวัติลัทธิเศรษฐกิจ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557339"/>
            <a:ext cx="8496300" cy="49672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z="3200"/>
              <a:t>ศึกษาตามวิธีการศึกษาเศรษฐศาสตร์การเมือง ได้แก่ ลัทธิเสรีนิยม </a:t>
            </a:r>
            <a:r>
              <a:rPr lang="en-US" altLang="th-TH" sz="3200"/>
              <a:t>(Liberalism) </a:t>
            </a:r>
            <a:r>
              <a:rPr lang="th-TH" altLang="th-TH" sz="3200"/>
              <a:t>หรือ ทุนนิยม </a:t>
            </a:r>
            <a:r>
              <a:rPr lang="en-US" altLang="th-TH" sz="3200"/>
              <a:t>(Capitalism)</a:t>
            </a:r>
            <a:r>
              <a:rPr lang="th-TH" altLang="th-TH" sz="3200"/>
              <a:t> ลัทธิสังคมนิยม </a:t>
            </a:r>
            <a:r>
              <a:rPr lang="en-US" altLang="th-TH" sz="3200"/>
              <a:t>(Socialism) </a:t>
            </a:r>
            <a:r>
              <a:rPr lang="th-TH" altLang="th-TH" sz="3200"/>
              <a:t>หรือ ลัทธิเผด็จการ</a:t>
            </a:r>
            <a:r>
              <a:rPr lang="en-US" altLang="th-TH" sz="3200"/>
              <a:t> (Fascism)</a:t>
            </a:r>
            <a:r>
              <a:rPr lang="th-TH" altLang="th-TH" sz="3200"/>
              <a:t>  และลัทธิผสม </a:t>
            </a:r>
            <a:r>
              <a:rPr lang="en-US" altLang="th-TH" sz="3200"/>
              <a:t>(Mixism) </a:t>
            </a:r>
          </a:p>
          <a:p>
            <a:pPr>
              <a:lnSpc>
                <a:spcPct val="80000"/>
              </a:lnSpc>
            </a:pPr>
            <a:r>
              <a:rPr lang="th-TH" altLang="th-TH" sz="3200"/>
              <a:t>ศึกษาตามสำนักคิด </a:t>
            </a:r>
            <a:r>
              <a:rPr lang="en-US" altLang="th-TH" sz="3200"/>
              <a:t>(School)</a:t>
            </a:r>
            <a:r>
              <a:rPr lang="th-TH" altLang="th-TH" sz="3200"/>
              <a:t> ได้แก่ สำนักคลาสสิก สำนักคลาสสิกใหม่ สำนักเคนส์ สำนักเคนส์ใหม่ สำนักการเงินนิยม สำนักสังคมนิยมของมาร์ก </a:t>
            </a:r>
          </a:p>
          <a:p>
            <a:pPr>
              <a:lnSpc>
                <a:spcPct val="80000"/>
              </a:lnSpc>
            </a:pPr>
            <a:r>
              <a:rPr lang="th-TH" altLang="th-TH" sz="3200"/>
              <a:t>ศึกษาตามบุคคล หรือ ก็คือตามนักคิดทางเศรษฐศาสตร์ อาทิ อดัม สมิธ, มัลทัส, เดวิด ริคาร์โด, เคนส์, มาร์ก, เอง เกล </a:t>
            </a:r>
          </a:p>
          <a:p>
            <a:pPr>
              <a:lnSpc>
                <a:spcPct val="80000"/>
              </a:lnSpc>
            </a:pPr>
            <a:r>
              <a:rPr lang="th-TH" altLang="th-TH" sz="3200"/>
              <a:t>ศึกษาตามทฤษฎี  อาทิ  ทฤษฎีมูลค่า ทฤษฎีการเงิน  ทฤษฎีการผลิต ทฤษฎีการแลกเปลี่ยน ทฤษฎีราคา ทฤษฎีค่าเช่า</a:t>
            </a:r>
          </a:p>
        </p:txBody>
      </p:sp>
    </p:spTree>
    <p:extLst>
      <p:ext uri="{BB962C8B-B14F-4D97-AF65-F5344CB8AC3E}">
        <p14:creationId xmlns:p14="http://schemas.microsoft.com/office/powerpoint/2010/main" val="70769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2024" y="127000"/>
            <a:ext cx="10772775" cy="1658198"/>
          </a:xfrm>
        </p:spPr>
        <p:txBody>
          <a:bodyPr/>
          <a:lstStyle/>
          <a:p>
            <a:r>
              <a:rPr lang="th-TH" dirty="0" smtClean="0"/>
              <a:t>ความสำคัญของประวัติแนวคิดทางเศรษฐศาสตร์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6274" y="1921368"/>
            <a:ext cx="10753725" cy="3766185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</a:t>
            </a:r>
            <a:r>
              <a:rPr lang="th-TH" sz="4000" dirty="0" smtClean="0"/>
              <a:t>เป็นแนวทางในการวิเคราะห์เศรษฐกิจและพัฒนาเศรษฐกิจในปัจจุบันและอนาคต</a:t>
            </a:r>
          </a:p>
          <a:p>
            <a:r>
              <a:rPr lang="en-US" sz="4000" dirty="0" smtClean="0"/>
              <a:t>2. </a:t>
            </a:r>
            <a:r>
              <a:rPr lang="th-TH" sz="4000" dirty="0" smtClean="0"/>
              <a:t>เป็นที่มาของแนวคิดทฤษฏีเศรษฐศาสตร์ต่างๆ</a:t>
            </a:r>
          </a:p>
          <a:p>
            <a:r>
              <a:rPr lang="en-US" sz="4000" dirty="0" smtClean="0"/>
              <a:t>3. </a:t>
            </a:r>
            <a:r>
              <a:rPr lang="th-TH" sz="4000" dirty="0" smtClean="0"/>
              <a:t>เชื่อมโยงกับศาสตร์อื่นๆ ได้</a:t>
            </a:r>
          </a:p>
          <a:p>
            <a:r>
              <a:rPr lang="en-US" sz="4000" dirty="0" smtClean="0"/>
              <a:t>4.</a:t>
            </a:r>
            <a:r>
              <a:rPr lang="en-US" sz="4000" dirty="0"/>
              <a:t> </a:t>
            </a:r>
            <a:r>
              <a:rPr lang="th-TH" sz="4000" dirty="0" smtClean="0"/>
              <a:t>เป็นเครื่องมือในการพยากรณ์เศรษฐกิจในอนาคตได้</a:t>
            </a:r>
            <a:endParaRPr lang="en-US" sz="4000" dirty="0" smtClean="0"/>
          </a:p>
          <a:p>
            <a:r>
              <a:rPr lang="en-US" sz="4000" dirty="0" smtClean="0"/>
              <a:t>5</a:t>
            </a:r>
            <a:r>
              <a:rPr lang="en-US" sz="4000" dirty="0" smtClean="0"/>
              <a:t>. </a:t>
            </a:r>
            <a:r>
              <a:rPr lang="th-TH" sz="4000" dirty="0" smtClean="0"/>
              <a:t>เป็นแนวทางในการแก้ปัญหาเศรษฐกิจในอนาคตได้</a:t>
            </a:r>
            <a:endParaRPr lang="en-US" sz="4000" dirty="0" smtClean="0"/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30304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6656" y="0"/>
            <a:ext cx="11286420" cy="1658198"/>
          </a:xfrm>
        </p:spPr>
        <p:txBody>
          <a:bodyPr/>
          <a:lstStyle/>
          <a:p>
            <a:r>
              <a:rPr lang="th-TH" dirty="0" smtClean="0"/>
              <a:t>ความสัมพันธ์ของประวัติแนวคิดทางเศรษฐศาสตร์กับสาขาอื่น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 smtClean="0"/>
              <a:t>           </a:t>
            </a:r>
            <a:r>
              <a:rPr lang="th-TH" sz="4800" dirty="0" smtClean="0"/>
              <a:t>เศรษฐศาสตร์เป็นสังคมศาสตร์สาขาหนึ่ง คือเป็นวิชาที่ศึกษาพฤติกรรมของมนุษย์ในสังคม เกี่ยวกับ การทำมาหากิน ซึ่งมีความสัมพันธ์กับสังคมศาสตร์สาขาอื่น เช่น รัฐศาสตร์ นิติศาสตร์ ศิลปวัฒนธรรม รวมถึงวิทยาศาสตร์อื่น ๆ</a:t>
            </a:r>
          </a:p>
          <a:p>
            <a:pPr lvl="1"/>
            <a:r>
              <a:rPr lang="th-TH" sz="4800" dirty="0" smtClean="0"/>
              <a:t>       เศรษฐศาสตร์แตกแขนงออกไปเป็นศาสตร์ด้านอื่น ๆ เช่น</a:t>
            </a:r>
          </a:p>
          <a:p>
            <a:r>
              <a:rPr lang="th-TH" sz="4800" dirty="0" smtClean="0"/>
              <a:t>บริหารธุรกิจ </a:t>
            </a:r>
            <a:r>
              <a:rPr lang="th-TH" sz="4800" dirty="0" smtClean="0"/>
              <a:t>การบัญชี </a:t>
            </a:r>
            <a:r>
              <a:rPr lang="th-TH" sz="4800" dirty="0" smtClean="0"/>
              <a:t>การตลาด  การจัดการ </a:t>
            </a:r>
            <a:r>
              <a:rPr lang="th-TH" sz="4800" dirty="0" err="1" smtClean="0"/>
              <a:t>โล</a:t>
            </a:r>
            <a:r>
              <a:rPr lang="th-TH" sz="4800" dirty="0" smtClean="0"/>
              <a:t>จิ</a:t>
            </a:r>
            <a:r>
              <a:rPr lang="th-TH" sz="4800" dirty="0" err="1" smtClean="0"/>
              <a:t>สติกส์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2878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ขอบเขตของประวัติแนวคิดทางเศรษฐศาสตร์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/>
              <a:t>ประวัติความเป็นมาของทฤษฏีเศรษฐศาสตร์ จุลภาค</a:t>
            </a:r>
            <a:r>
              <a:rPr lang="en-US" sz="4000" dirty="0" smtClean="0"/>
              <a:t> (Micro economics) </a:t>
            </a:r>
            <a:r>
              <a:rPr lang="th-TH" sz="4000" dirty="0" smtClean="0"/>
              <a:t> </a:t>
            </a:r>
            <a:r>
              <a:rPr lang="th-TH" sz="4000" dirty="0" err="1" smtClean="0"/>
              <a:t>และมห</a:t>
            </a:r>
            <a:r>
              <a:rPr lang="th-TH" sz="4000" dirty="0" smtClean="0"/>
              <a:t>ภาค </a:t>
            </a:r>
            <a:r>
              <a:rPr lang="en-US" sz="4000" dirty="0"/>
              <a:t>(</a:t>
            </a:r>
            <a:r>
              <a:rPr lang="en-US" sz="4000" dirty="0" smtClean="0"/>
              <a:t>Macro </a:t>
            </a:r>
            <a:r>
              <a:rPr lang="en-US" sz="4000" dirty="0"/>
              <a:t>economics) </a:t>
            </a:r>
            <a:endParaRPr lang="th-TH" sz="4000" dirty="0" smtClean="0"/>
          </a:p>
          <a:p>
            <a:r>
              <a:rPr lang="th-TH" sz="4000" dirty="0" smtClean="0"/>
              <a:t>กลุ่มและแขนงของวิชาเศรษฐศาสตร์</a:t>
            </a:r>
            <a:endParaRPr lang="en-US" sz="4000" dirty="0" smtClean="0"/>
          </a:p>
          <a:p>
            <a:r>
              <a:rPr lang="en-US" sz="4000" dirty="0" err="1" smtClean="0"/>
              <a:t>Labour</a:t>
            </a:r>
            <a:r>
              <a:rPr lang="en-US" sz="4000" dirty="0" smtClean="0"/>
              <a:t> Economics	</a:t>
            </a:r>
            <a:r>
              <a:rPr lang="en-US" sz="4000" dirty="0" smtClean="0"/>
              <a:t>Finance Economics</a:t>
            </a:r>
          </a:p>
          <a:p>
            <a:r>
              <a:rPr lang="en-US" sz="4000" dirty="0" smtClean="0"/>
              <a:t>Business  Economics </a:t>
            </a:r>
            <a:r>
              <a:rPr lang="en-US" sz="4000" dirty="0" smtClean="0"/>
              <a:t>International Economics</a:t>
            </a:r>
          </a:p>
          <a:p>
            <a:r>
              <a:rPr lang="th-TH" sz="4000" dirty="0" smtClean="0"/>
              <a:t>ฯลฯ</a:t>
            </a:r>
            <a:endParaRPr lang="en-US" sz="4000" dirty="0" smtClean="0"/>
          </a:p>
          <a:p>
            <a:r>
              <a:rPr lang="th-TH" sz="4000" dirty="0" smtClean="0"/>
              <a:t>บุคคลนักเศรษฐศาสตร์ แนวคิด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46355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เครื่องมือในการวิเคราะห์ของประวัติแนวคิดทางเศรษฐศาสตร์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/>
              <a:t>การวิเคราะห์เชิงพรรณนา </a:t>
            </a:r>
            <a:r>
              <a:rPr lang="en-US" sz="4400" b="1" dirty="0" smtClean="0"/>
              <a:t>(Descriptive analysis) </a:t>
            </a:r>
            <a:r>
              <a:rPr lang="th-TH" sz="4400" b="1" dirty="0" smtClean="0"/>
              <a:t>อาศัยข้อมูลที่เกิดขึ้นมาแล้วเชื่อมโยงกับหลักฐานทางประวัติศาสตร์</a:t>
            </a:r>
          </a:p>
          <a:p>
            <a:r>
              <a:rPr lang="th-TH" sz="4400" b="1" dirty="0" smtClean="0"/>
              <a:t>เหตุการณ์ต่างๆ ที่เกิดขึ้น </a:t>
            </a:r>
            <a:r>
              <a:rPr lang="th-TH" sz="4400" b="1" dirty="0" err="1" smtClean="0"/>
              <a:t>บุคคคล</a:t>
            </a:r>
            <a:r>
              <a:rPr lang="th-TH" sz="4400" b="1" dirty="0" smtClean="0"/>
              <a:t> และแนวคิด กิจกรรม สำคัญทางประวัติศาสตร์ นำไปสู่หลักและแนวคิด ทฤษฏี ต่างๆ 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43442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2626" y="714376"/>
            <a:ext cx="79930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800" b="1" dirty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ปรัชญากับเศรษฐศาสตร์</a:t>
            </a: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2095501" y="2286000"/>
            <a:ext cx="72866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altLang="th-TH" sz="4000" b="1">
                <a:latin typeface="Angsana New" panose="02020603050405020304" pitchFamily="18" charset="-34"/>
                <a:cs typeface="Angsana New" panose="02020603050405020304" pitchFamily="18" charset="-34"/>
              </a:rPr>
              <a:t>     ปรัชญา หมายถึง วิชาว่าด้วยหลักแห่งความรู้และ			ความเป็นจริง โดยความรู้และ			ความจริงในวิชาปรัชญาจะต้อง			ประกอบด้วยความคิดที่มีเหตุผล   </a:t>
            </a:r>
            <a:r>
              <a:rPr lang="en-US" altLang="th-TH" sz="4000" b="1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altLang="th-TH" sz="40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95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95689" y="500064"/>
            <a:ext cx="500062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latin typeface="+mj-lt"/>
              </a:rPr>
              <a:t>ลำดับเหตุการณ์สำคัญ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52626" y="1785938"/>
            <a:ext cx="6143625" cy="646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latin typeface="Angsana New" pitchFamily="18" charset="-34"/>
                <a:cs typeface="Angsana New" pitchFamily="18" charset="-34"/>
              </a:rPr>
              <a:t>Hesiod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(เฮ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เซียด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ศตวรรษที่ 8 ก่อนคริสต์ศักราช</a:t>
            </a:r>
          </a:p>
        </p:txBody>
      </p:sp>
      <p:sp>
        <p:nvSpPr>
          <p:cNvPr id="39940" name="TextBox 9"/>
          <p:cNvSpPr txBox="1">
            <a:spLocks noChangeArrowheads="1"/>
          </p:cNvSpPr>
          <p:nvPr/>
        </p:nvSpPr>
        <p:spPr bwMode="auto">
          <a:xfrm>
            <a:off x="2309814" y="2714626"/>
            <a:ext cx="835818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Democritus (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เดโมคริตุส) 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: 460 B.C – 370 B.C 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หรือ พ.ศ.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83-173</a:t>
            </a:r>
            <a:endParaRPr lang="th-TH" altLang="th-TH" sz="360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th-TH" altLang="th-TH"/>
          </a:p>
        </p:txBody>
      </p:sp>
      <p:sp>
        <p:nvSpPr>
          <p:cNvPr id="39941" name="TextBox 10"/>
          <p:cNvSpPr txBox="1">
            <a:spLocks noChangeArrowheads="1"/>
          </p:cNvSpPr>
          <p:nvPr/>
        </p:nvSpPr>
        <p:spPr bwMode="auto">
          <a:xfrm>
            <a:off x="2738439" y="3636963"/>
            <a:ext cx="77866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Plato 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(เพลโต) (427 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B.C.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- 347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 B.C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 หรือ พ.ศ.116-196)</a:t>
            </a:r>
          </a:p>
          <a:p>
            <a:pPr eaLnBrk="1" hangingPunct="1"/>
            <a:endParaRPr lang="th-TH" altLang="th-TH"/>
          </a:p>
        </p:txBody>
      </p:sp>
      <p:sp>
        <p:nvSpPr>
          <p:cNvPr id="39942" name="TextBox 11"/>
          <p:cNvSpPr txBox="1">
            <a:spLocks noChangeArrowheads="1"/>
          </p:cNvSpPr>
          <p:nvPr/>
        </p:nvSpPr>
        <p:spPr bwMode="auto">
          <a:xfrm>
            <a:off x="3238500" y="4586288"/>
            <a:ext cx="6357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Aristotle 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(อริสโตเติล) พ.ศ.160 (384 ก่อน ค.ศ.) 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  -       7 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มีนาคม พ.ศ. 222 (322 ก่อนค.ศ.) 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altLang="th-TH" sz="36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00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4"/>
          <p:cNvSpPr txBox="1">
            <a:spLocks noChangeArrowheads="1"/>
          </p:cNvSpPr>
          <p:nvPr/>
        </p:nvSpPr>
        <p:spPr bwMode="auto">
          <a:xfrm>
            <a:off x="1738314" y="357188"/>
            <a:ext cx="7215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John Locke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 ค.ศ.1632-1704 หรือ พ.ศ.2174-2247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4063" y="708025"/>
            <a:ext cx="74295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en-US" sz="3600" dirty="0">
                <a:latin typeface="Angsana New" pitchFamily="18" charset="-34"/>
                <a:cs typeface="Angsana New" pitchFamily="18" charset="-34"/>
              </a:rPr>
              <a:t>Adam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Smith(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ค.ศ.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1723-1790 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หรือ พ.ศ.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2266-2333)</a:t>
            </a:r>
            <a:endParaRPr lang="th-TH" sz="3600" dirty="0"/>
          </a:p>
        </p:txBody>
      </p:sp>
      <p:sp>
        <p:nvSpPr>
          <p:cNvPr id="40964" name="TextBox 6"/>
          <p:cNvSpPr txBox="1">
            <a:spLocks noChangeArrowheads="1"/>
          </p:cNvSpPr>
          <p:nvPr/>
        </p:nvSpPr>
        <p:spPr bwMode="auto">
          <a:xfrm>
            <a:off x="2381251" y="1925638"/>
            <a:ext cx="7358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Alfred Marshall (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ค.ศ.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1842-1904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 หรือ พ.ศ.2385-2447</a:t>
            </a:r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altLang="th-TH" sz="360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1313" y="2782888"/>
            <a:ext cx="8001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John Maynard Keynes</a:t>
            </a: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(ค.ศ.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1883-1946 </a:t>
            </a: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หรือ พ.ศ.2426-2489)</a:t>
            </a: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66" name="TextBox 9"/>
          <p:cNvSpPr txBox="1">
            <a:spLocks noChangeArrowheads="1"/>
          </p:cNvSpPr>
          <p:nvPr/>
        </p:nvSpPr>
        <p:spPr bwMode="auto">
          <a:xfrm>
            <a:off x="3309939" y="3711576"/>
            <a:ext cx="814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สงครามโลกครั้งที่ 1 (พ.ศ.2457 – 2461)</a:t>
            </a:r>
          </a:p>
        </p:txBody>
      </p:sp>
      <p:sp>
        <p:nvSpPr>
          <p:cNvPr id="40967" name="TextBox 10"/>
          <p:cNvSpPr txBox="1">
            <a:spLocks noChangeArrowheads="1"/>
          </p:cNvSpPr>
          <p:nvPr/>
        </p:nvSpPr>
        <p:spPr bwMode="auto">
          <a:xfrm>
            <a:off x="3881439" y="4568826"/>
            <a:ext cx="6357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Great Depression </a:t>
            </a:r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(พ.ศ.2472 – 2482)</a:t>
            </a:r>
          </a:p>
        </p:txBody>
      </p:sp>
      <p:sp>
        <p:nvSpPr>
          <p:cNvPr id="40968" name="TextBox 12"/>
          <p:cNvSpPr txBox="1">
            <a:spLocks noChangeArrowheads="1"/>
          </p:cNvSpPr>
          <p:nvPr/>
        </p:nvSpPr>
        <p:spPr bwMode="auto">
          <a:xfrm>
            <a:off x="4524376" y="5426076"/>
            <a:ext cx="6143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altLang="th-TH" sz="3600">
                <a:latin typeface="Angsana New" panose="02020603050405020304" pitchFamily="18" charset="-34"/>
                <a:cs typeface="Angsana New" panose="02020603050405020304" pitchFamily="18" charset="-34"/>
              </a:rPr>
              <a:t>วิกฤติการณ์ต้มยำกุ้งในประเทศไทย(พ.ศ.2540)</a:t>
            </a:r>
          </a:p>
        </p:txBody>
      </p:sp>
    </p:spTree>
    <p:extLst>
      <p:ext uri="{BB962C8B-B14F-4D97-AF65-F5344CB8AC3E}">
        <p14:creationId xmlns:p14="http://schemas.microsoft.com/office/powerpoint/2010/main" val="16439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ตัวเมือง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TM03457491[[fn=ตัวเมือง]]</Template>
  <TotalTime>152</TotalTime>
  <Words>1248</Words>
  <Application>Microsoft Office PowerPoint</Application>
  <PresentationFormat>แบบจอกว้าง</PresentationFormat>
  <Paragraphs>156</Paragraphs>
  <Slides>24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24</vt:i4>
      </vt:variant>
    </vt:vector>
  </HeadingPairs>
  <TitlesOfParts>
    <vt:vector size="34" baseType="lpstr">
      <vt:lpstr>2005_iannnnnGMM</vt:lpstr>
      <vt:lpstr>AH_LuGDeK</vt:lpstr>
      <vt:lpstr>Aharoni</vt:lpstr>
      <vt:lpstr>Angsana New</vt:lpstr>
      <vt:lpstr>Arial</vt:lpstr>
      <vt:lpstr>Browallia New</vt:lpstr>
      <vt:lpstr>Calibri Light</vt:lpstr>
      <vt:lpstr>Cordia New</vt:lpstr>
      <vt:lpstr>Wingdings</vt:lpstr>
      <vt:lpstr>ตัวเมือง</vt:lpstr>
      <vt:lpstr>ประวัติความคิดทางเศรษฐศาสตร์</vt:lpstr>
      <vt:lpstr>บทที่ 1 ความรู้เกี่ยวกับประวัติแนวคิดทางเศรษฐศาสตร์</vt:lpstr>
      <vt:lpstr>ความสำคัญของประวัติแนวคิดทางเศรษฐศาสตร์</vt:lpstr>
      <vt:lpstr>ความสัมพันธ์ของประวัติแนวคิดทางเศรษฐศาสตร์กับสาขาอื่น</vt:lpstr>
      <vt:lpstr>ขอบเขตของประวัติแนวคิดทางเศรษฐศาสตร์</vt:lpstr>
      <vt:lpstr>เครื่องมือในการวิเคราะห์ของประวัติแนวคิดทางเศรษฐศาสตร์</vt:lpstr>
      <vt:lpstr>งานนำเสนอ PowerPoint</vt:lpstr>
      <vt:lpstr>งานนำเสนอ PowerPoint</vt:lpstr>
      <vt:lpstr>งานนำเสนอ PowerPoint</vt:lpstr>
      <vt:lpstr>กำเนิดประวัติลัทธิเศรษฐกิจ</vt:lpstr>
      <vt:lpstr>ยุคอารยธรรม (Civilization)</vt:lpstr>
      <vt:lpstr>รากฐานของแนวคิด ทฤษฎีทางเศรษฐศาสตร์</vt:lpstr>
      <vt:lpstr>พัฒนาการของวิชาเศรษฐศาสตร์ ?</vt:lpstr>
      <vt:lpstr>พัฒนาการของวิชาเศรษฐศาสตร์ ?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วิวัฒนาการสาขาเศรษฐศาสตร์</vt:lpstr>
      <vt:lpstr>ความหมายของประวัติลัทธิเศรษฐกิจ</vt:lpstr>
      <vt:lpstr>ความหมายของประวัติลัทธิเศรษฐกิจ</vt:lpstr>
      <vt:lpstr>ความสำคัญของประวัติลัทธิเศรษฐกิจ</vt:lpstr>
      <vt:lpstr>แนวทางการศึกษาประวัติลัทธิเศรษฐกิจ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ประวัติความคิดทางเศรษฐศาสตร์</dc:title>
  <dc:creator>Mac</dc:creator>
  <cp:lastModifiedBy>Mac</cp:lastModifiedBy>
  <cp:revision>7</cp:revision>
  <dcterms:created xsi:type="dcterms:W3CDTF">2016-08-22T06:32:09Z</dcterms:created>
  <dcterms:modified xsi:type="dcterms:W3CDTF">2016-09-12T04:07:16Z</dcterms:modified>
</cp:coreProperties>
</file>